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7"/>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60" r:id="rId36"/>
  </p:sldIdLst>
  <p:sldSz cx="12192000" cy="6858000"/>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99" d="100"/>
          <a:sy n="99" d="100"/>
        </p:scale>
        <p:origin x="210" y="1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160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38915"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83BA407A-F29A-4FCA-A26A-05CDB6113CAA}" type="slidenum">
              <a:rPr lang="en-US" altLang="en-US">
                <a:latin typeface="Arial" panose="020B0604020202020204" pitchFamily="34" charset="0"/>
              </a:rPr>
              <a:pPr eaLnBrk="1" hangingPunct="1"/>
              <a:t>34</a:t>
            </a:fld>
            <a:endParaRPr lang="en-US" altLang="en-US">
              <a:latin typeface="Arial" panose="020B0604020202020204" pitchFamily="34" charset="0"/>
            </a:endParaRPr>
          </a:p>
        </p:txBody>
      </p:sp>
      <p:sp>
        <p:nvSpPr>
          <p:cNvPr id="51204" name="Rectangle 2"/>
          <p:cNvSpPr>
            <a:spLocks noGrp="1" noRot="1" noChangeAspect="1" noChangeArrowheads="1" noTextEdit="1"/>
          </p:cNvSpPr>
          <p:nvPr>
            <p:ph type="sldImg"/>
          </p:nvPr>
        </p:nvSpPr>
        <p:spPr>
          <a:xfrm>
            <a:off x="381000" y="685800"/>
            <a:ext cx="6096000" cy="3429000"/>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63921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fr-FR" smtClean="0"/>
              <a:t>Dialog Boxes - MDI Application and Menus / Session 03</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fr-FR" smtClean="0"/>
              <a:t>Dialog Boxes - MDI Application and Menus / Session 03</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fr-FR" smtClean="0"/>
              <a:t>Dialog Boxes - MDI Application and Menus / Session 03</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03</a:t>
            </a:r>
            <a:endParaRPr lang="en-US" sz="4800" b="1" i="0" u="none" strike="noStrike" cap="none" dirty="0">
              <a:solidFill>
                <a:schemeClr val="bg1"/>
              </a:solidFill>
              <a:sym typeface="Arial"/>
            </a:endParaRPr>
          </a:p>
          <a:p>
            <a:pPr algn="ctr"/>
            <a:r>
              <a:rPr lang="en-US" altLang="en-US" sz="4000" dirty="0">
                <a:solidFill>
                  <a:schemeClr val="bg1"/>
                </a:solidFill>
              </a:rPr>
              <a:t>Dialog Boxes</a:t>
            </a:r>
          </a:p>
          <a:p>
            <a:pPr algn="ctr"/>
            <a:r>
              <a:rPr lang="en-US" altLang="en-US" sz="4000" dirty="0">
                <a:solidFill>
                  <a:schemeClr val="bg1"/>
                </a:solidFill>
              </a:rPr>
              <a:t>MDI Application and Menus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“OpenFileDialog” Component</a:t>
            </a:r>
          </a:p>
        </p:txBody>
      </p:sp>
      <p:sp>
        <p:nvSpPr>
          <p:cNvPr id="23555" name="Content Placeholder 2"/>
          <p:cNvSpPr>
            <a:spLocks noGrp="1"/>
          </p:cNvSpPr>
          <p:nvPr>
            <p:ph type="body" idx="1"/>
          </p:nvPr>
        </p:nvSpPr>
        <p:spPr/>
        <p:txBody>
          <a:bodyPr/>
          <a:lstStyle/>
          <a:p>
            <a:r>
              <a:rPr lang="en-US" altLang="en-US" smtClean="0"/>
              <a:t>The OpenFileDialog component allows you to open a file. The OpenFileDialog class allows you to create the OpenFileDialog component</a:t>
            </a: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2743201"/>
            <a:ext cx="47656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7836349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“SaveFileDialog” Component</a:t>
            </a:r>
          </a:p>
        </p:txBody>
      </p:sp>
      <p:sp>
        <p:nvSpPr>
          <p:cNvPr id="24579" name="Content Placeholder 2"/>
          <p:cNvSpPr>
            <a:spLocks noGrp="1"/>
          </p:cNvSpPr>
          <p:nvPr>
            <p:ph type="body" idx="1"/>
          </p:nvPr>
        </p:nvSpPr>
        <p:spPr/>
        <p:txBody>
          <a:bodyPr/>
          <a:lstStyle/>
          <a:p>
            <a:r>
              <a:rPr lang="en-US" altLang="en-US" smtClean="0"/>
              <a:t>The SaveFileDialog component allows you to open a file. The SaveFileDialog class allows you to create the SaveFileDialog component</a:t>
            </a:r>
          </a:p>
          <a:p>
            <a:endParaRPr lang="en-US" altLang="en-US" smtClean="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2971801"/>
            <a:ext cx="4754563"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298855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“PageSetupDialog” Component</a:t>
            </a:r>
          </a:p>
        </p:txBody>
      </p:sp>
      <p:sp>
        <p:nvSpPr>
          <p:cNvPr id="25603" name="Content Placeholder 2"/>
          <p:cNvSpPr>
            <a:spLocks noGrp="1"/>
          </p:cNvSpPr>
          <p:nvPr>
            <p:ph type="body" idx="1"/>
          </p:nvPr>
        </p:nvSpPr>
        <p:spPr/>
        <p:txBody>
          <a:bodyPr/>
          <a:lstStyle/>
          <a:p>
            <a:r>
              <a:rPr lang="en-US" altLang="en-US" smtClean="0"/>
              <a:t>The PageSetupDialog component is a system-defined dialog box, which allows the user to set the page layout for printing.</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447926"/>
            <a:ext cx="34480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4038601"/>
            <a:ext cx="38576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944793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800" decel="100000"/>
                                        <p:tgtEl>
                                          <p:spTgt spid="6148"/>
                                        </p:tgtEl>
                                      </p:cBhvr>
                                    </p:animEffect>
                                    <p:anim calcmode="lin" valueType="num">
                                      <p:cBhvr>
                                        <p:cTn id="8" dur="800" decel="100000" fill="hold"/>
                                        <p:tgtEl>
                                          <p:spTgt spid="6148"/>
                                        </p:tgtEl>
                                        <p:attrNameLst>
                                          <p:attrName>style.rotation</p:attrName>
                                        </p:attrNameLst>
                                      </p:cBhvr>
                                      <p:tavLst>
                                        <p:tav tm="0">
                                          <p:val>
                                            <p:fltVal val="-90"/>
                                          </p:val>
                                        </p:tav>
                                        <p:tav tm="100000">
                                          <p:val>
                                            <p:fltVal val="0"/>
                                          </p:val>
                                        </p:tav>
                                      </p:tavLst>
                                    </p:anim>
                                    <p:anim calcmode="lin" valueType="num">
                                      <p:cBhvr>
                                        <p:cTn id="9" dur="800" decel="100000" fill="hold"/>
                                        <p:tgtEl>
                                          <p:spTgt spid="6148"/>
                                        </p:tgtEl>
                                        <p:attrNameLst>
                                          <p:attrName>ppt_x</p:attrName>
                                        </p:attrNameLst>
                                      </p:cBhvr>
                                      <p:tavLst>
                                        <p:tav tm="0">
                                          <p:val>
                                            <p:strVal val="#ppt_x+0.4"/>
                                          </p:val>
                                        </p:tav>
                                        <p:tav tm="100000">
                                          <p:val>
                                            <p:strVal val="#ppt_x-0.05"/>
                                          </p:val>
                                        </p:tav>
                                      </p:tavLst>
                                    </p:anim>
                                    <p:anim calcmode="lin" valueType="num">
                                      <p:cBhvr>
                                        <p:cTn id="10" dur="800" decel="100000" fill="hold"/>
                                        <p:tgtEl>
                                          <p:spTgt spid="614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14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14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“PrintDialog” Component</a:t>
            </a:r>
          </a:p>
        </p:txBody>
      </p:sp>
      <p:sp>
        <p:nvSpPr>
          <p:cNvPr id="26627" name="Content Placeholder 2"/>
          <p:cNvSpPr>
            <a:spLocks noGrp="1"/>
          </p:cNvSpPr>
          <p:nvPr>
            <p:ph type="body" idx="1"/>
          </p:nvPr>
        </p:nvSpPr>
        <p:spPr/>
        <p:txBody>
          <a:bodyPr/>
          <a:lstStyle/>
          <a:p>
            <a:r>
              <a:rPr lang="en-US" altLang="en-US" smtClean="0"/>
              <a:t>The PrintDialog component is a system-defined dialog box that allows you to print the documents. It allows you to select a printer, pages to print …</a:t>
            </a:r>
          </a:p>
        </p:txBody>
      </p:sp>
      <p:pic>
        <p:nvPicPr>
          <p:cNvPr id="266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124201"/>
            <a:ext cx="42862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522874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“PrintPreviewDialog” Control</a:t>
            </a:r>
          </a:p>
        </p:txBody>
      </p:sp>
      <p:sp>
        <p:nvSpPr>
          <p:cNvPr id="27651" name="Content Placeholder 2"/>
          <p:cNvSpPr>
            <a:spLocks noGrp="1"/>
          </p:cNvSpPr>
          <p:nvPr>
            <p:ph type="body" idx="1"/>
          </p:nvPr>
        </p:nvSpPr>
        <p:spPr/>
        <p:txBody>
          <a:bodyPr/>
          <a:lstStyle/>
          <a:p>
            <a:r>
              <a:rPr lang="en-US" altLang="en-US" smtClean="0"/>
              <a:t>The PrintPreviewDialog control is used to display the way a document will appear when printed.</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667001"/>
            <a:ext cx="3848100"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462832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User-Defined Dialog Boxes</a:t>
            </a:r>
          </a:p>
        </p:txBody>
      </p:sp>
      <p:sp>
        <p:nvSpPr>
          <p:cNvPr id="28675" name="Content Placeholder 2"/>
          <p:cNvSpPr>
            <a:spLocks noGrp="1"/>
          </p:cNvSpPr>
          <p:nvPr>
            <p:ph type="body" idx="1"/>
          </p:nvPr>
        </p:nvSpPr>
        <p:spPr/>
        <p:txBody>
          <a:bodyPr/>
          <a:lstStyle/>
          <a:p>
            <a:r>
              <a:rPr lang="en-US" altLang="en-US" smtClean="0"/>
              <a:t>A system-defined dialog box does not always fulfill the requirements of the developers and users. In such as, a developer needs to create custom dialog boxes to fulfill the requirements.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066801"/>
            <a:ext cx="5562600" cy="533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40968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“MessageBox” class</a:t>
            </a:r>
          </a:p>
        </p:txBody>
      </p:sp>
      <p:sp>
        <p:nvSpPr>
          <p:cNvPr id="29699" name="Content Placeholder 2"/>
          <p:cNvSpPr>
            <a:spLocks noGrp="1"/>
          </p:cNvSpPr>
          <p:nvPr>
            <p:ph type="body" idx="1"/>
          </p:nvPr>
        </p:nvSpPr>
        <p:spPr/>
        <p:txBody>
          <a:bodyPr/>
          <a:lstStyle/>
          <a:p>
            <a:r>
              <a:rPr lang="en-US" altLang="en-US" smtClean="0"/>
              <a:t>A message box is a special dialog box used to display a piece of information to the user. The user cannot type anything in the dialog box. The .NET Framework inherently supports message boxes through its own </a:t>
            </a:r>
            <a:r>
              <a:rPr lang="en-US" altLang="en-US" b="1" smtClean="0"/>
              <a:t>MessageBox</a:t>
            </a:r>
            <a:r>
              <a:rPr lang="en-US" altLang="en-US" smtClean="0"/>
              <a:t> class</a:t>
            </a:r>
          </a:p>
          <a:p>
            <a:r>
              <a:rPr lang="en-US" altLang="en-US" smtClean="0"/>
              <a:t>The value returned by a message box corresponds to the particular button the user would have clicked (on the message box)</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880042"/>
            <a:ext cx="518318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669368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amond(in)">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z="2800" b="1"/>
              <a:t>The Message of a Message Box and Caption</a:t>
            </a:r>
          </a:p>
        </p:txBody>
      </p:sp>
      <p:sp>
        <p:nvSpPr>
          <p:cNvPr id="2" name="Text Placeholder 1"/>
          <p:cNvSpPr>
            <a:spLocks noGrp="1"/>
          </p:cNvSpPr>
          <p:nvPr>
            <p:ph type="body"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057401"/>
            <a:ext cx="774541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447800"/>
            <a:ext cx="84423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8788293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800" decel="100000"/>
                                        <p:tgtEl>
                                          <p:spTgt spid="2050"/>
                                        </p:tgtEl>
                                      </p:cBhvr>
                                    </p:animEffect>
                                    <p:anim calcmode="lin" valueType="num">
                                      <p:cBhvr>
                                        <p:cTn id="8" dur="800" decel="100000" fill="hold"/>
                                        <p:tgtEl>
                                          <p:spTgt spid="2050"/>
                                        </p:tgtEl>
                                        <p:attrNameLst>
                                          <p:attrName>style.rotation</p:attrName>
                                        </p:attrNameLst>
                                      </p:cBhvr>
                                      <p:tavLst>
                                        <p:tav tm="0">
                                          <p:val>
                                            <p:fltVal val="-90"/>
                                          </p:val>
                                        </p:tav>
                                        <p:tav tm="100000">
                                          <p:val>
                                            <p:fltVal val="0"/>
                                          </p:val>
                                        </p:tav>
                                      </p:tavLst>
                                    </p:anim>
                                    <p:anim calcmode="lin" valueType="num">
                                      <p:cBhvr>
                                        <p:cTn id="9" dur="800" decel="100000" fill="hold"/>
                                        <p:tgtEl>
                                          <p:spTgt spid="2050"/>
                                        </p:tgtEl>
                                        <p:attrNameLst>
                                          <p:attrName>ppt_x</p:attrName>
                                        </p:attrNameLst>
                                      </p:cBhvr>
                                      <p:tavLst>
                                        <p:tav tm="0">
                                          <p:val>
                                            <p:strVal val="#ppt_x+0.4"/>
                                          </p:val>
                                        </p:tav>
                                        <p:tav tm="100000">
                                          <p:val>
                                            <p:strVal val="#ppt_x-0.05"/>
                                          </p:val>
                                        </p:tav>
                                      </p:tavLst>
                                    </p:anim>
                                    <p:anim calcmode="lin" valueType="num">
                                      <p:cBhvr>
                                        <p:cTn id="10" dur="800" decel="100000" fill="hold"/>
                                        <p:tgtEl>
                                          <p:spTgt spid="205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5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5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additive="base">
                                        <p:cTn id="17" dur="500" fill="hold"/>
                                        <p:tgtEl>
                                          <p:spTgt spid="2051"/>
                                        </p:tgtEl>
                                        <p:attrNameLst>
                                          <p:attrName>ppt_x</p:attrName>
                                        </p:attrNameLst>
                                      </p:cBhvr>
                                      <p:tavLst>
                                        <p:tav tm="0">
                                          <p:val>
                                            <p:strVal val="#ppt_x"/>
                                          </p:val>
                                        </p:tav>
                                        <p:tav tm="100000">
                                          <p:val>
                                            <p:strVal val="#ppt_x"/>
                                          </p:val>
                                        </p:tav>
                                      </p:tavLst>
                                    </p:anim>
                                    <p:anim calcmode="lin" valueType="num">
                                      <p:cBhvr additive="base">
                                        <p:cTn id="1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The Buttons of a Message Box</a:t>
            </a:r>
          </a:p>
        </p:txBody>
      </p:sp>
      <p:sp>
        <p:nvSpPr>
          <p:cNvPr id="31747" name="Content Placeholder 2"/>
          <p:cNvSpPr>
            <a:spLocks noGrp="1"/>
          </p:cNvSpPr>
          <p:nvPr>
            <p:ph type="body" idx="1"/>
          </p:nvPr>
        </p:nvSpPr>
        <p:spPr/>
        <p:txBody>
          <a:bodyPr/>
          <a:lstStyle/>
          <a:p>
            <a:r>
              <a:rPr lang="en-US" altLang="en-US" smtClean="0"/>
              <a:t>Syntax:</a:t>
            </a:r>
          </a:p>
          <a:p>
            <a:pPr lvl="1">
              <a:buFont typeface="Wingdings" panose="05000000000000000000" pitchFamily="2" charset="2"/>
              <a:buNone/>
            </a:pPr>
            <a:r>
              <a:rPr lang="en-US" altLang="en-US" smtClean="0"/>
              <a:t>	public static DialogResult Show(string </a:t>
            </a:r>
            <a:r>
              <a:rPr lang="en-US" altLang="en-US" i="1" smtClean="0"/>
              <a:t>text</a:t>
            </a:r>
            <a:r>
              <a:rPr lang="en-US" altLang="en-US" smtClean="0"/>
              <a:t>, string </a:t>
            </a:r>
            <a:r>
              <a:rPr lang="en-US" altLang="en-US" i="1" smtClean="0"/>
              <a:t>caption</a:t>
            </a:r>
            <a:r>
              <a:rPr lang="en-US" altLang="en-US" smtClean="0"/>
              <a:t>, MessageBoxButtons </a:t>
            </a:r>
            <a:r>
              <a:rPr lang="en-US" altLang="en-US" i="1" smtClean="0"/>
              <a:t>buttons</a:t>
            </a:r>
            <a:r>
              <a:rPr lang="en-US" altLang="en-US" smtClean="0"/>
              <a:t>);</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971801"/>
            <a:ext cx="46228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590465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The Icon of a Message Box</a:t>
            </a:r>
          </a:p>
        </p:txBody>
      </p:sp>
      <p:sp>
        <p:nvSpPr>
          <p:cNvPr id="32771" name="Content Placeholder 2"/>
          <p:cNvSpPr>
            <a:spLocks noGrp="1"/>
          </p:cNvSpPr>
          <p:nvPr>
            <p:ph type="body" idx="1"/>
          </p:nvPr>
        </p:nvSpPr>
        <p:spPr/>
        <p:txBody>
          <a:bodyPr/>
          <a:lstStyle/>
          <a:p>
            <a:r>
              <a:rPr lang="en-US" altLang="en-US" b="1" smtClean="0"/>
              <a:t>Syntax:</a:t>
            </a:r>
          </a:p>
          <a:p>
            <a:pPr>
              <a:buFont typeface="Wingdings" panose="05000000000000000000" pitchFamily="2" charset="2"/>
              <a:buNone/>
            </a:pPr>
            <a:r>
              <a:rPr lang="en-US" altLang="en-US" smtClean="0"/>
              <a:t>	</a:t>
            </a:r>
            <a:r>
              <a:rPr lang="en-US" altLang="en-US" sz="2000"/>
              <a:t>public static DialogResult Show(string </a:t>
            </a:r>
            <a:r>
              <a:rPr lang="en-US" altLang="en-US" sz="2000" i="1"/>
              <a:t>text</a:t>
            </a:r>
            <a:r>
              <a:rPr lang="en-US" altLang="en-US" sz="2000"/>
              <a:t>, string </a:t>
            </a:r>
            <a:r>
              <a:rPr lang="en-US" altLang="en-US" sz="2000" i="1"/>
              <a:t>caption</a:t>
            </a:r>
            <a:r>
              <a:rPr lang="en-US" altLang="en-US" sz="2000"/>
              <a:t>, MessageBoxButtons </a:t>
            </a:r>
            <a:r>
              <a:rPr lang="en-US" altLang="en-US" sz="2000" i="1"/>
              <a:t>buttons,MessageBoxIcon</a:t>
            </a:r>
            <a:r>
              <a:rPr lang="en-US" altLang="en-US" sz="2000"/>
              <a:t>);</a:t>
            </a:r>
            <a:endParaRPr lang="en-US" altLang="en-US" smtClean="0"/>
          </a:p>
          <a:p>
            <a:endParaRPr lang="en-US" altLang="en-US" smtClean="0"/>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981200"/>
            <a:ext cx="283845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7268443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Review</a:t>
            </a:r>
          </a:p>
        </p:txBody>
      </p:sp>
      <p:sp>
        <p:nvSpPr>
          <p:cNvPr id="15363" name="Content Placeholder 2"/>
          <p:cNvSpPr>
            <a:spLocks noGrp="1"/>
          </p:cNvSpPr>
          <p:nvPr>
            <p:ph type="body" idx="1"/>
          </p:nvPr>
        </p:nvSpPr>
        <p:spPr/>
        <p:txBody>
          <a:bodyPr/>
          <a:lstStyle/>
          <a:p>
            <a:pPr eaLnBrk="1" hangingPunct="1">
              <a:defRPr/>
            </a:pPr>
            <a:r>
              <a:rPr lang="en-US"/>
              <a:t>Value Setting Controls</a:t>
            </a:r>
          </a:p>
          <a:p>
            <a:pPr eaLnBrk="1" hangingPunct="1">
              <a:defRPr/>
            </a:pPr>
            <a:r>
              <a:rPr lang="en-US"/>
              <a:t>Grouping Controls</a:t>
            </a:r>
          </a:p>
          <a:p>
            <a:pPr eaLnBrk="1" hangingPunct="1">
              <a:defRPr/>
            </a:pPr>
            <a:r>
              <a:rPr lang="en-US"/>
              <a:t>Graphic Controls</a:t>
            </a:r>
          </a:p>
          <a:p>
            <a:pPr eaLnBrk="1" hangingPunct="1">
              <a:defRPr/>
            </a:pPr>
            <a:r>
              <a:rPr lang="en-US"/>
              <a:t>SplitContainer Control</a:t>
            </a:r>
          </a:p>
          <a:p>
            <a:pPr marL="342900" lvl="1" indent="-342900">
              <a:buFont typeface="Wingdings" pitchFamily="2" charset="2"/>
              <a:buChar char="§"/>
              <a:defRPr/>
            </a:pPr>
            <a:r>
              <a:rPr lang="en-US" smtClean="0"/>
              <a:t>ListView and TreeView controls</a:t>
            </a:r>
          </a:p>
          <a:p>
            <a:pPr marL="342900" lvl="1" indent="-342900">
              <a:buFont typeface="Wingdings" pitchFamily="2" charset="2"/>
              <a:buChar char="§"/>
              <a:defRPr/>
            </a:pPr>
            <a:r>
              <a:rPr lang="en-US" smtClean="0"/>
              <a:t>RichTextBox control</a:t>
            </a:r>
          </a:p>
          <a:p>
            <a:pPr marL="342900" lvl="1" indent="-342900">
              <a:buFont typeface="Wingdings" pitchFamily="2" charset="2"/>
              <a:buChar char="§"/>
              <a:defRPr/>
            </a:pPr>
            <a:r>
              <a:rPr lang="en-US" smtClean="0"/>
              <a:t>ProgressBar</a:t>
            </a:r>
          </a:p>
          <a:p>
            <a:pPr marL="342900" lvl="1" indent="-342900">
              <a:buFont typeface="Wingdings" pitchFamily="2" charset="2"/>
              <a:buChar char="§"/>
              <a:defRPr/>
            </a:pPr>
            <a:r>
              <a:rPr lang="en-US" smtClean="0"/>
              <a:t>Date Controls</a:t>
            </a:r>
          </a:p>
          <a:p>
            <a:pPr marL="342900" lvl="1" indent="-342900">
              <a:buFont typeface="Wingdings" pitchFamily="2" charset="2"/>
              <a:buChar char="§"/>
              <a:defRPr/>
            </a:pPr>
            <a:r>
              <a:rPr lang="en-US" smtClean="0"/>
              <a:t>Timer Component</a:t>
            </a:r>
          </a:p>
          <a:p>
            <a:pPr lvl="1" eaLnBrk="1" hangingPunct="1">
              <a:buFont typeface="Arial" charset="0"/>
              <a:buChar char="–"/>
              <a:defRPr/>
            </a:pPr>
            <a:endParaRPr lang="en-US" b="1"/>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415289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3200" b="1"/>
              <a:t>The Default Button of a Message Box</a:t>
            </a:r>
          </a:p>
        </p:txBody>
      </p:sp>
      <p:sp>
        <p:nvSpPr>
          <p:cNvPr id="33795" name="Content Placeholder 2"/>
          <p:cNvSpPr>
            <a:spLocks noGrp="1"/>
          </p:cNvSpPr>
          <p:nvPr>
            <p:ph type="body" idx="1"/>
          </p:nvPr>
        </p:nvSpPr>
        <p:spPr/>
        <p:txBody>
          <a:bodyPr/>
          <a:lstStyle/>
          <a:p>
            <a:r>
              <a:rPr lang="en-US" altLang="en-US" smtClean="0"/>
              <a:t>When a message box is configured to display more than one button, the operating system is set to decide which button is the default.</a:t>
            </a:r>
          </a:p>
          <a:p>
            <a:r>
              <a:rPr lang="en-US" altLang="en-US" smtClean="0"/>
              <a:t>Syntax</a:t>
            </a:r>
          </a:p>
          <a:p>
            <a:pPr lvl="1">
              <a:buFont typeface="Wingdings" panose="05000000000000000000" pitchFamily="2" charset="2"/>
              <a:buNone/>
            </a:pPr>
            <a:r>
              <a:rPr lang="en-US" altLang="en-US" smtClean="0"/>
              <a:t>public static DialogResult Show(string text, string caption, MessageBoxButtons buttons, MessageBoxIcon icon, MessageBoxDefaultButton defaultButton);</a:t>
            </a: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916136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Objectives 2</a:t>
            </a:r>
          </a:p>
        </p:txBody>
      </p:sp>
      <p:sp>
        <p:nvSpPr>
          <p:cNvPr id="34819" name="Content Placeholder 2"/>
          <p:cNvSpPr>
            <a:spLocks noGrp="1"/>
          </p:cNvSpPr>
          <p:nvPr>
            <p:ph type="body" idx="1"/>
          </p:nvPr>
        </p:nvSpPr>
        <p:spPr/>
        <p:txBody>
          <a:bodyPr/>
          <a:lstStyle/>
          <a:p>
            <a:r>
              <a:rPr lang="en-US" altLang="en-US" smtClean="0"/>
              <a:t>Multiple Document Interface Applications</a:t>
            </a:r>
          </a:p>
          <a:p>
            <a:r>
              <a:rPr lang="en-US" altLang="en-US" smtClean="0"/>
              <a:t>Menus</a:t>
            </a:r>
          </a:p>
          <a:p>
            <a:r>
              <a:rPr lang="en-US" altLang="en-US" smtClean="0"/>
              <a:t>ToolStrip Control</a:t>
            </a:r>
          </a:p>
          <a:p>
            <a:r>
              <a:rPr lang="en-US" altLang="en-US" smtClean="0"/>
              <a:t>StatusStrip Control</a:t>
            </a: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819401"/>
            <a:ext cx="34194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639323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Multiple Document Interface</a:t>
            </a:r>
          </a:p>
        </p:txBody>
      </p:sp>
      <p:sp>
        <p:nvSpPr>
          <p:cNvPr id="35843" name="Content Placeholder 2"/>
          <p:cNvSpPr>
            <a:spLocks noGrp="1"/>
          </p:cNvSpPr>
          <p:nvPr>
            <p:ph type="body" idx="1"/>
          </p:nvPr>
        </p:nvSpPr>
        <p:spPr/>
        <p:txBody>
          <a:bodyPr/>
          <a:lstStyle/>
          <a:p>
            <a:r>
              <a:rPr lang="en-US" altLang="en-US" smtClean="0"/>
              <a:t>An application can contain multiple forms, which are used for collecting and displaying varied information</a:t>
            </a:r>
          </a:p>
        </p:txBody>
      </p:sp>
      <p:sp>
        <p:nvSpPr>
          <p:cNvPr id="6" name="Rounded Rectangle 5"/>
          <p:cNvSpPr/>
          <p:nvPr/>
        </p:nvSpPr>
        <p:spPr bwMode="auto">
          <a:xfrm>
            <a:off x="4800600" y="2819400"/>
            <a:ext cx="2667000" cy="914400"/>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ctr" eaLnBrk="0" hangingPunct="0">
              <a:defRPr/>
            </a:pPr>
            <a:r>
              <a:rPr lang="en-US" sz="2000" b="1" dirty="0">
                <a:solidFill>
                  <a:schemeClr val="bg1"/>
                </a:solidFill>
              </a:rPr>
              <a:t>Document Interface</a:t>
            </a:r>
          </a:p>
        </p:txBody>
      </p:sp>
      <p:sp>
        <p:nvSpPr>
          <p:cNvPr id="7" name="Rounded Rectangle 6"/>
          <p:cNvSpPr/>
          <p:nvPr/>
        </p:nvSpPr>
        <p:spPr bwMode="auto">
          <a:xfrm>
            <a:off x="2133600" y="4724400"/>
            <a:ext cx="2895600" cy="9144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r>
              <a:rPr lang="en-US" b="1" dirty="0">
                <a:solidFill>
                  <a:schemeClr val="bg1"/>
                </a:solidFill>
              </a:rPr>
              <a:t>Single Document Interface</a:t>
            </a:r>
          </a:p>
        </p:txBody>
      </p:sp>
      <p:sp>
        <p:nvSpPr>
          <p:cNvPr id="8" name="Rounded Rectangle 7"/>
          <p:cNvSpPr/>
          <p:nvPr/>
        </p:nvSpPr>
        <p:spPr bwMode="auto">
          <a:xfrm>
            <a:off x="7010400" y="4724400"/>
            <a:ext cx="3200400" cy="9144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r>
              <a:rPr lang="en-US" b="1" dirty="0">
                <a:solidFill>
                  <a:schemeClr val="bg1"/>
                </a:solidFill>
              </a:rPr>
              <a:t>Multiple Document Interface</a:t>
            </a:r>
          </a:p>
        </p:txBody>
      </p:sp>
      <p:cxnSp>
        <p:nvCxnSpPr>
          <p:cNvPr id="35851" name="Straight Arrow Connector 11"/>
          <p:cNvCxnSpPr>
            <a:cxnSpLocks noChangeShapeType="1"/>
            <a:stCxn id="6" idx="2"/>
          </p:cNvCxnSpPr>
          <p:nvPr/>
        </p:nvCxnSpPr>
        <p:spPr bwMode="auto">
          <a:xfrm rot="16200000" flipH="1">
            <a:off x="6877050" y="2990850"/>
            <a:ext cx="990600" cy="2476500"/>
          </a:xfrm>
          <a:prstGeom prst="straightConnector1">
            <a:avLst/>
          </a:prstGeom>
          <a:noFill/>
          <a:ln w="9525" algn="ctr">
            <a:solidFill>
              <a:schemeClr val="accent1"/>
            </a:solidFill>
            <a:round/>
            <a:headEnd/>
            <a:tailEnd type="arrow" w="med" len="med"/>
          </a:ln>
          <a:extLst>
            <a:ext uri="{909E8E84-426E-40DD-AFC4-6F175D3DCCD1}">
              <a14:hiddenFill xmlns:a14="http://schemas.microsoft.com/office/drawing/2010/main">
                <a:noFill/>
              </a14:hiddenFill>
            </a:ext>
          </a:extLst>
        </p:spPr>
      </p:cxnSp>
      <p:cxnSp>
        <p:nvCxnSpPr>
          <p:cNvPr id="35852" name="Straight Arrow Connector 13"/>
          <p:cNvCxnSpPr>
            <a:cxnSpLocks noChangeShapeType="1"/>
            <a:stCxn id="6" idx="2"/>
          </p:cNvCxnSpPr>
          <p:nvPr/>
        </p:nvCxnSpPr>
        <p:spPr bwMode="auto">
          <a:xfrm rot="5400000">
            <a:off x="4362450" y="2952750"/>
            <a:ext cx="990600" cy="2552700"/>
          </a:xfrm>
          <a:prstGeom prst="straightConnector1">
            <a:avLst/>
          </a:prstGeom>
          <a:noFill/>
          <a:ln w="9525" algn="ctr">
            <a:solidFill>
              <a:schemeClr val="accent1"/>
            </a:solidFill>
            <a:round/>
            <a:headEnd/>
            <a:tailEnd type="arrow" w="med" len="med"/>
          </a:ln>
          <a:extLst>
            <a:ext uri="{909E8E84-426E-40DD-AFC4-6F175D3DCCD1}">
              <a14:hiddenFill xmlns:a14="http://schemas.microsoft.com/office/drawing/2010/main">
                <a:noFill/>
              </a14:hiddenFill>
            </a:ext>
          </a:extLst>
        </p:spPr>
      </p:cxn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4014862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Advantages and Disadvantages</a:t>
            </a:r>
          </a:p>
        </p:txBody>
      </p:sp>
      <p:sp>
        <p:nvSpPr>
          <p:cNvPr id="2" name="Text Placeholder 1"/>
          <p:cNvSpPr>
            <a:spLocks noGrp="1"/>
          </p:cNvSpPr>
          <p:nvPr>
            <p:ph type="body" idx="1"/>
          </p:nvPr>
        </p:nvSpPr>
        <p:spPr/>
        <p:txBody>
          <a:bodyPr/>
          <a:lstStyle/>
          <a:p>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1828800"/>
            <a:ext cx="3495675"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bwMode="auto">
          <a:xfrm>
            <a:off x="5715000" y="2590800"/>
            <a:ext cx="4343400" cy="2133600"/>
          </a:xfrm>
          <a:prstGeom prst="rect">
            <a:avLst/>
          </a:prstGeom>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1"/>
          </a:fillRef>
          <a:effectRef idx="1">
            <a:schemeClr val="accent1"/>
          </a:effectRef>
          <a:fontRef idx="minor">
            <a:schemeClr val="lt1"/>
          </a:fontRef>
        </p:style>
        <p:txBody>
          <a:bodyPr/>
          <a:lstStyle/>
          <a:p>
            <a:pPr algn="ctr" eaLnBrk="0" hangingPunct="0">
              <a:defRPr/>
            </a:pPr>
            <a:r>
              <a:rPr lang="en-US" sz="2400" dirty="0">
                <a:solidFill>
                  <a:schemeClr val="bg1"/>
                </a:solidFill>
              </a:rPr>
              <a:t>Disadvantage</a:t>
            </a:r>
          </a:p>
          <a:p>
            <a:pPr eaLnBrk="0" hangingPunct="0">
              <a:defRPr/>
            </a:pPr>
            <a:r>
              <a:rPr lang="en-US" dirty="0">
                <a:solidFill>
                  <a:srgbClr val="FFFF00"/>
                </a:solidFill>
              </a:rPr>
              <a:t>Difficult	 Navigation</a:t>
            </a:r>
          </a:p>
          <a:p>
            <a:pPr eaLnBrk="0" hangingPunct="0">
              <a:defRPr/>
            </a:pPr>
            <a:r>
              <a:rPr lang="en-US" dirty="0">
                <a:solidFill>
                  <a:srgbClr val="FFFF00"/>
                </a:solidFill>
              </a:rPr>
              <a:t>Risk inconsistent Data</a:t>
            </a:r>
          </a:p>
          <a:p>
            <a:pPr eaLnBrk="0" hangingPunct="0">
              <a:defRPr/>
            </a:pPr>
            <a:r>
              <a:rPr lang="en-US" dirty="0">
                <a:solidFill>
                  <a:srgbClr val="FFFF00"/>
                </a:solidFill>
              </a:rPr>
              <a:t>Confusion</a:t>
            </a:r>
          </a:p>
        </p:txBody>
      </p:sp>
      <p:sp>
        <p:nvSpPr>
          <p:cNvPr id="3" name="Footer Placeholder 2"/>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752067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7"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MDI Parent forms</a:t>
            </a:r>
          </a:p>
        </p:txBody>
      </p:sp>
      <p:sp>
        <p:nvSpPr>
          <p:cNvPr id="37891" name="Content Placeholder 2"/>
          <p:cNvSpPr>
            <a:spLocks noGrp="1"/>
          </p:cNvSpPr>
          <p:nvPr>
            <p:ph type="body" idx="1"/>
          </p:nvPr>
        </p:nvSpPr>
        <p:spPr/>
        <p:txBody>
          <a:bodyPr/>
          <a:lstStyle/>
          <a:p>
            <a:r>
              <a:rPr lang="en-US" altLang="en-US" smtClean="0"/>
              <a:t>An MDI application consists of a parent form and multiple child forms.</a:t>
            </a:r>
          </a:p>
          <a:p>
            <a:r>
              <a:rPr lang="en-US" altLang="en-US" smtClean="0"/>
              <a:t>To create parent form:</a:t>
            </a:r>
          </a:p>
          <a:p>
            <a:pPr lvl="1">
              <a:buFont typeface="Wingdings" panose="05000000000000000000" pitchFamily="2" charset="2"/>
              <a:buNone/>
            </a:pPr>
            <a:r>
              <a:rPr lang="en-US" altLang="en-US" smtClean="0"/>
              <a:t>this.IsMdiContainer =true;</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2667001"/>
            <a:ext cx="290512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594091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MDI Child Forms</a:t>
            </a:r>
          </a:p>
        </p:txBody>
      </p:sp>
      <p:sp>
        <p:nvSpPr>
          <p:cNvPr id="38915" name="Content Placeholder 2"/>
          <p:cNvSpPr>
            <a:spLocks noGrp="1"/>
          </p:cNvSpPr>
          <p:nvPr>
            <p:ph type="body" idx="1"/>
          </p:nvPr>
        </p:nvSpPr>
        <p:spPr/>
        <p:txBody>
          <a:bodyPr/>
          <a:lstStyle/>
          <a:p>
            <a:r>
              <a:rPr lang="en-US" altLang="en-US" smtClean="0"/>
              <a:t>The MDI child forms are the sub-form that are opened within the parent form. When the parent form is closed, all the child forms associated with it are also closed.</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0000"/>
            <a:ext cx="43624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24001"/>
            <a:ext cx="63515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814350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fade">
                                      <p:cBhvr>
                                        <p:cTn id="7" dur="800" decel="100000"/>
                                        <p:tgtEl>
                                          <p:spTgt spid="8197"/>
                                        </p:tgtEl>
                                      </p:cBhvr>
                                    </p:animEffect>
                                    <p:anim calcmode="lin" valueType="num">
                                      <p:cBhvr>
                                        <p:cTn id="8" dur="800" decel="100000" fill="hold"/>
                                        <p:tgtEl>
                                          <p:spTgt spid="8197"/>
                                        </p:tgtEl>
                                        <p:attrNameLst>
                                          <p:attrName>style.rotation</p:attrName>
                                        </p:attrNameLst>
                                      </p:cBhvr>
                                      <p:tavLst>
                                        <p:tav tm="0">
                                          <p:val>
                                            <p:fltVal val="-90"/>
                                          </p:val>
                                        </p:tav>
                                        <p:tav tm="100000">
                                          <p:val>
                                            <p:fltVal val="0"/>
                                          </p:val>
                                        </p:tav>
                                      </p:tavLst>
                                    </p:anim>
                                    <p:anim calcmode="lin" valueType="num">
                                      <p:cBhvr>
                                        <p:cTn id="9" dur="800" decel="100000" fill="hold"/>
                                        <p:tgtEl>
                                          <p:spTgt spid="8197"/>
                                        </p:tgtEl>
                                        <p:attrNameLst>
                                          <p:attrName>ppt_x</p:attrName>
                                        </p:attrNameLst>
                                      </p:cBhvr>
                                      <p:tavLst>
                                        <p:tav tm="0">
                                          <p:val>
                                            <p:strVal val="#ppt_x+0.4"/>
                                          </p:val>
                                        </p:tav>
                                        <p:tav tm="100000">
                                          <p:val>
                                            <p:strVal val="#ppt_x-0.05"/>
                                          </p:val>
                                        </p:tav>
                                      </p:tavLst>
                                    </p:anim>
                                    <p:anim calcmode="lin" valueType="num">
                                      <p:cBhvr>
                                        <p:cTn id="10" dur="800" decel="100000" fill="hold"/>
                                        <p:tgtEl>
                                          <p:spTgt spid="819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19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19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z="3200" b="1"/>
              <a:t>Properties, Methods, and Events</a:t>
            </a:r>
          </a:p>
        </p:txBody>
      </p:sp>
      <p:sp>
        <p:nvSpPr>
          <p:cNvPr id="3" name="Text Placeholder 2"/>
          <p:cNvSpPr>
            <a:spLocks noGrp="1"/>
          </p:cNvSpPr>
          <p:nvPr>
            <p:ph type="body" idx="1"/>
          </p:nvPr>
        </p:nvSpPr>
        <p:spPr/>
        <p:txBody>
          <a:bodyPr/>
          <a:lstStyle/>
          <a:p>
            <a:endParaRPr lang="en-US"/>
          </a:p>
        </p:txBody>
      </p:sp>
      <p:grpSp>
        <p:nvGrpSpPr>
          <p:cNvPr id="2" name="Group 7"/>
          <p:cNvGrpSpPr/>
          <p:nvPr/>
        </p:nvGrpSpPr>
        <p:grpSpPr>
          <a:xfrm>
            <a:off x="3581400" y="2438401"/>
            <a:ext cx="4762500" cy="2631717"/>
            <a:chOff x="2286000" y="1905000"/>
            <a:chExt cx="4762500" cy="2631717"/>
          </a:xfrm>
          <a:scene3d>
            <a:camera prst="orthographicFront">
              <a:rot lat="0" lon="0" rev="0"/>
            </a:camera>
            <a:lightRig rig="contrasting" dir="t">
              <a:rot lat="0" lon="0" rev="1500000"/>
            </a:lightRig>
          </a:scene3d>
        </p:grpSpPr>
        <p:pic>
          <p:nvPicPr>
            <p:cNvPr id="9218" name="Picture 2"/>
            <p:cNvPicPr>
              <a:picLocks noChangeAspect="1" noChangeArrowheads="1"/>
            </p:cNvPicPr>
            <p:nvPr/>
          </p:nvPicPr>
          <p:blipFill>
            <a:blip r:embed="rId2" cstate="print"/>
            <a:srcRect/>
            <a:stretch>
              <a:fillRect/>
            </a:stretch>
          </p:blipFill>
          <p:spPr bwMode="auto">
            <a:xfrm>
              <a:off x="2286000" y="1905000"/>
              <a:ext cx="4762500" cy="742950"/>
            </a:xfrm>
            <a:prstGeom prst="rect">
              <a:avLst/>
            </a:prstGeom>
            <a:noFill/>
            <a:ln w="9525">
              <a:noFill/>
              <a:miter lim="800000"/>
              <a:headEnd/>
              <a:tailEnd/>
            </a:ln>
            <a:effectLst>
              <a:outerShdw blurRad="149987" dist="250190" dir="8460000" algn="ctr">
                <a:srgbClr val="000000">
                  <a:alpha val="28000"/>
                </a:srgbClr>
              </a:outerShdw>
            </a:effectLst>
            <a:sp3d prstMaterial="metal">
              <a:bevelT w="88900" h="88900"/>
            </a:sp3d>
          </p:spPr>
        </p:pic>
        <p:pic>
          <p:nvPicPr>
            <p:cNvPr id="9219" name="Picture 3"/>
            <p:cNvPicPr>
              <a:picLocks noChangeAspect="1" noChangeArrowheads="1"/>
            </p:cNvPicPr>
            <p:nvPr/>
          </p:nvPicPr>
          <p:blipFill>
            <a:blip r:embed="rId3" cstate="print"/>
            <a:srcRect/>
            <a:stretch>
              <a:fillRect/>
            </a:stretch>
          </p:blipFill>
          <p:spPr bwMode="auto">
            <a:xfrm>
              <a:off x="2286000" y="2641242"/>
              <a:ext cx="4752975" cy="1895475"/>
            </a:xfrm>
            <a:prstGeom prst="rect">
              <a:avLst/>
            </a:prstGeom>
            <a:noFill/>
            <a:ln w="9525">
              <a:noFill/>
              <a:miter lim="800000"/>
              <a:headEnd/>
              <a:tailEnd/>
            </a:ln>
            <a:effectLst>
              <a:outerShdw blurRad="149987" dist="250190" dir="8460000" algn="ctr">
                <a:srgbClr val="000000">
                  <a:alpha val="28000"/>
                </a:srgbClr>
              </a:outerShdw>
            </a:effectLst>
            <a:sp3d prstMaterial="metal">
              <a:bevelT w="88900" h="88900"/>
            </a:sp3d>
          </p:spPr>
        </p:pic>
      </p:grpSp>
      <p:pic>
        <p:nvPicPr>
          <p:cNvPr id="9220" name="Picture 4"/>
          <p:cNvPicPr>
            <a:picLocks noChangeAspect="1" noChangeArrowheads="1"/>
          </p:cNvPicPr>
          <p:nvPr/>
        </p:nvPicPr>
        <p:blipFill>
          <a:blip r:embed="rId4" cstate="print"/>
          <a:srcRect/>
          <a:stretch>
            <a:fillRect/>
          </a:stretch>
        </p:blipFill>
        <p:spPr bwMode="auto">
          <a:xfrm>
            <a:off x="3581400" y="2895600"/>
            <a:ext cx="4762500" cy="1809750"/>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3352801"/>
            <a:ext cx="47434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1" y="2362200"/>
            <a:ext cx="841851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1" y="1600200"/>
            <a:ext cx="85963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582181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0" presetClass="entr" presetSubtype="0"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fade">
                                      <p:cBhvr>
                                        <p:cTn id="13" dur="800" decel="100000"/>
                                        <p:tgtEl>
                                          <p:spTgt spid="9220"/>
                                        </p:tgtEl>
                                      </p:cBhvr>
                                    </p:animEffect>
                                    <p:anim calcmode="lin" valueType="num">
                                      <p:cBhvr>
                                        <p:cTn id="14" dur="800" decel="100000" fill="hold"/>
                                        <p:tgtEl>
                                          <p:spTgt spid="9220"/>
                                        </p:tgtEl>
                                        <p:attrNameLst>
                                          <p:attrName>style.rotation</p:attrName>
                                        </p:attrNameLst>
                                      </p:cBhvr>
                                      <p:tavLst>
                                        <p:tav tm="0">
                                          <p:val>
                                            <p:fltVal val="-90"/>
                                          </p:val>
                                        </p:tav>
                                        <p:tav tm="100000">
                                          <p:val>
                                            <p:fltVal val="0"/>
                                          </p:val>
                                        </p:tav>
                                      </p:tavLst>
                                    </p:anim>
                                    <p:anim calcmode="lin" valueType="num">
                                      <p:cBhvr>
                                        <p:cTn id="15" dur="800" decel="100000" fill="hold"/>
                                        <p:tgtEl>
                                          <p:spTgt spid="9220"/>
                                        </p:tgtEl>
                                        <p:attrNameLst>
                                          <p:attrName>ppt_x</p:attrName>
                                        </p:attrNameLst>
                                      </p:cBhvr>
                                      <p:tavLst>
                                        <p:tav tm="0">
                                          <p:val>
                                            <p:strVal val="#ppt_x+0.4"/>
                                          </p:val>
                                        </p:tav>
                                        <p:tav tm="100000">
                                          <p:val>
                                            <p:strVal val="#ppt_x-0.05"/>
                                          </p:val>
                                        </p:tav>
                                      </p:tavLst>
                                    </p:anim>
                                    <p:anim calcmode="lin" valueType="num">
                                      <p:cBhvr>
                                        <p:cTn id="16" dur="800" decel="100000" fill="hold"/>
                                        <p:tgtEl>
                                          <p:spTgt spid="9220"/>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9220"/>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9220"/>
                                        </p:tgtEl>
                                        <p:attrNameLst>
                                          <p:attrName>ppt_y</p:attrName>
                                        </p:attrNameLst>
                                      </p:cBhvr>
                                      <p:tavLst>
                                        <p:tav tm="0">
                                          <p:val>
                                            <p:strVal val="#ppt_y+0.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9221"/>
                                        </p:tgtEl>
                                        <p:attrNameLst>
                                          <p:attrName>style.visibility</p:attrName>
                                        </p:attrNameLst>
                                      </p:cBhvr>
                                      <p:to>
                                        <p:strVal val="visible"/>
                                      </p:to>
                                    </p:set>
                                    <p:anim calcmode="lin" valueType="num">
                                      <p:cBhvr additive="base">
                                        <p:cTn id="23" dur="500" fill="hold"/>
                                        <p:tgtEl>
                                          <p:spTgt spid="9221"/>
                                        </p:tgtEl>
                                        <p:attrNameLst>
                                          <p:attrName>ppt_x</p:attrName>
                                        </p:attrNameLst>
                                      </p:cBhvr>
                                      <p:tavLst>
                                        <p:tav tm="0">
                                          <p:val>
                                            <p:strVal val="#ppt_x"/>
                                          </p:val>
                                        </p:tav>
                                        <p:tav tm="100000">
                                          <p:val>
                                            <p:strVal val="#ppt_x"/>
                                          </p:val>
                                        </p:tav>
                                      </p:tavLst>
                                    </p:anim>
                                    <p:anim calcmode="lin" valueType="num">
                                      <p:cBhvr additive="base">
                                        <p:cTn id="24" dur="500" fill="hold"/>
                                        <p:tgtEl>
                                          <p:spTgt spid="922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7" presetClass="entr" presetSubtype="0" fill="hold" nodeType="click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fade">
                                      <p:cBhvr>
                                        <p:cTn id="29" dur="1000"/>
                                        <p:tgtEl>
                                          <p:spTgt spid="9222"/>
                                        </p:tgtEl>
                                      </p:cBhvr>
                                    </p:animEffect>
                                    <p:anim calcmode="lin" valueType="num">
                                      <p:cBhvr>
                                        <p:cTn id="30" dur="1000" fill="hold"/>
                                        <p:tgtEl>
                                          <p:spTgt spid="9222"/>
                                        </p:tgtEl>
                                        <p:attrNameLst>
                                          <p:attrName>ppt_x</p:attrName>
                                        </p:attrNameLst>
                                      </p:cBhvr>
                                      <p:tavLst>
                                        <p:tav tm="0">
                                          <p:val>
                                            <p:strVal val="#ppt_x"/>
                                          </p:val>
                                        </p:tav>
                                        <p:tav tm="100000">
                                          <p:val>
                                            <p:strVal val="#ppt_x"/>
                                          </p:val>
                                        </p:tav>
                                      </p:tavLst>
                                    </p:anim>
                                    <p:anim calcmode="lin" valueType="num">
                                      <p:cBhvr>
                                        <p:cTn id="31" dur="1000" fill="hold"/>
                                        <p:tgtEl>
                                          <p:spTgt spid="9222"/>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9223"/>
                                        </p:tgtEl>
                                        <p:attrNameLst>
                                          <p:attrName>style.visibility</p:attrName>
                                        </p:attrNameLst>
                                      </p:cBhvr>
                                      <p:to>
                                        <p:strVal val="visible"/>
                                      </p:to>
                                    </p:set>
                                    <p:anim calcmode="lin" valueType="num">
                                      <p:cBhvr additive="base">
                                        <p:cTn id="36" dur="500" fill="hold"/>
                                        <p:tgtEl>
                                          <p:spTgt spid="9223"/>
                                        </p:tgtEl>
                                        <p:attrNameLst>
                                          <p:attrName>ppt_x</p:attrName>
                                        </p:attrNameLst>
                                      </p:cBhvr>
                                      <p:tavLst>
                                        <p:tav tm="0">
                                          <p:val>
                                            <p:strVal val="#ppt_x"/>
                                          </p:val>
                                        </p:tav>
                                        <p:tav tm="100000">
                                          <p:val>
                                            <p:strVal val="#ppt_x"/>
                                          </p:val>
                                        </p:tav>
                                      </p:tavLst>
                                    </p:anim>
                                    <p:anim calcmode="lin" valueType="num">
                                      <p:cBhvr additive="base">
                                        <p:cTn id="37" dur="500" fill="hold"/>
                                        <p:tgtEl>
                                          <p:spTgt spid="92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Menu System</a:t>
            </a:r>
          </a:p>
        </p:txBody>
      </p:sp>
      <p:sp>
        <p:nvSpPr>
          <p:cNvPr id="40963" name="Content Placeholder 2"/>
          <p:cNvSpPr>
            <a:spLocks noGrp="1"/>
          </p:cNvSpPr>
          <p:nvPr>
            <p:ph type="body" idx="1"/>
          </p:nvPr>
        </p:nvSpPr>
        <p:spPr/>
        <p:txBody>
          <a:bodyPr/>
          <a:lstStyle/>
          <a:p>
            <a:r>
              <a:rPr lang="en-US" altLang="en-US" smtClean="0"/>
              <a:t>The menu system in WF consists of the main panel. The main menu panel consists of menu bars and various sub-menus</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2590801"/>
            <a:ext cx="4181475"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057400"/>
            <a:ext cx="42481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0213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800" decel="100000"/>
                                        <p:tgtEl>
                                          <p:spTgt spid="10242"/>
                                        </p:tgtEl>
                                      </p:cBhvr>
                                    </p:animEffect>
                                    <p:anim calcmode="lin" valueType="num">
                                      <p:cBhvr>
                                        <p:cTn id="8" dur="800" decel="100000" fill="hold"/>
                                        <p:tgtEl>
                                          <p:spTgt spid="10242"/>
                                        </p:tgtEl>
                                        <p:attrNameLst>
                                          <p:attrName>style.rotation</p:attrName>
                                        </p:attrNameLst>
                                      </p:cBhvr>
                                      <p:tavLst>
                                        <p:tav tm="0">
                                          <p:val>
                                            <p:fltVal val="-90"/>
                                          </p:val>
                                        </p:tav>
                                        <p:tav tm="100000">
                                          <p:val>
                                            <p:fltVal val="0"/>
                                          </p:val>
                                        </p:tav>
                                      </p:tavLst>
                                    </p:anim>
                                    <p:anim calcmode="lin" valueType="num">
                                      <p:cBhvr>
                                        <p:cTn id="9" dur="800" decel="100000" fill="hold"/>
                                        <p:tgtEl>
                                          <p:spTgt spid="10242"/>
                                        </p:tgtEl>
                                        <p:attrNameLst>
                                          <p:attrName>ppt_x</p:attrName>
                                        </p:attrNameLst>
                                      </p:cBhvr>
                                      <p:tavLst>
                                        <p:tav tm="0">
                                          <p:val>
                                            <p:strVal val="#ppt_x+0.4"/>
                                          </p:val>
                                        </p:tav>
                                        <p:tav tm="100000">
                                          <p:val>
                                            <p:strVal val="#ppt_x-0.05"/>
                                          </p:val>
                                        </p:tav>
                                      </p:tavLst>
                                    </p:anim>
                                    <p:anim calcmode="lin" valueType="num">
                                      <p:cBhvr>
                                        <p:cTn id="10" dur="800" decel="100000" fill="hold"/>
                                        <p:tgtEl>
                                          <p:spTgt spid="1024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24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24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0" presetClass="entr" presetSubtype="0" fill="hold" nodeType="clickEffect">
                                  <p:stCondLst>
                                    <p:cond delay="0"/>
                                  </p:stCondLst>
                                  <p:childTnLst>
                                    <p:set>
                                      <p:cBhvr>
                                        <p:cTn id="16" dur="1" fill="hold">
                                          <p:stCondLst>
                                            <p:cond delay="0"/>
                                          </p:stCondLst>
                                        </p:cTn>
                                        <p:tgtEl>
                                          <p:spTgt spid="10243"/>
                                        </p:tgtEl>
                                        <p:attrNameLst>
                                          <p:attrName>style.visibility</p:attrName>
                                        </p:attrNameLst>
                                      </p:cBhvr>
                                      <p:to>
                                        <p:strVal val="visible"/>
                                      </p:to>
                                    </p:set>
                                    <p:animEffect transition="in" filter="fade">
                                      <p:cBhvr>
                                        <p:cTn id="17" dur="800" decel="100000"/>
                                        <p:tgtEl>
                                          <p:spTgt spid="10243"/>
                                        </p:tgtEl>
                                      </p:cBhvr>
                                    </p:animEffect>
                                    <p:anim calcmode="lin" valueType="num">
                                      <p:cBhvr>
                                        <p:cTn id="18" dur="800" decel="100000" fill="hold"/>
                                        <p:tgtEl>
                                          <p:spTgt spid="10243"/>
                                        </p:tgtEl>
                                        <p:attrNameLst>
                                          <p:attrName>style.rotation</p:attrName>
                                        </p:attrNameLst>
                                      </p:cBhvr>
                                      <p:tavLst>
                                        <p:tav tm="0">
                                          <p:val>
                                            <p:fltVal val="-90"/>
                                          </p:val>
                                        </p:tav>
                                        <p:tav tm="100000">
                                          <p:val>
                                            <p:fltVal val="0"/>
                                          </p:val>
                                        </p:tav>
                                      </p:tavLst>
                                    </p:anim>
                                    <p:anim calcmode="lin" valueType="num">
                                      <p:cBhvr>
                                        <p:cTn id="19" dur="800" decel="100000" fill="hold"/>
                                        <p:tgtEl>
                                          <p:spTgt spid="10243"/>
                                        </p:tgtEl>
                                        <p:attrNameLst>
                                          <p:attrName>ppt_x</p:attrName>
                                        </p:attrNameLst>
                                      </p:cBhvr>
                                      <p:tavLst>
                                        <p:tav tm="0">
                                          <p:val>
                                            <p:strVal val="#ppt_x+0.4"/>
                                          </p:val>
                                        </p:tav>
                                        <p:tav tm="100000">
                                          <p:val>
                                            <p:strVal val="#ppt_x-0.05"/>
                                          </p:val>
                                        </p:tav>
                                      </p:tavLst>
                                    </p:anim>
                                    <p:anim calcmode="lin" valueType="num">
                                      <p:cBhvr>
                                        <p:cTn id="20" dur="800" decel="100000" fill="hold"/>
                                        <p:tgtEl>
                                          <p:spTgt spid="1024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024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02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“MenuStrip” Control</a:t>
            </a:r>
          </a:p>
        </p:txBody>
      </p:sp>
      <p:sp>
        <p:nvSpPr>
          <p:cNvPr id="41987" name="Content Placeholder 2"/>
          <p:cNvSpPr>
            <a:spLocks noGrp="1"/>
          </p:cNvSpPr>
          <p:nvPr>
            <p:ph type="body" idx="1"/>
          </p:nvPr>
        </p:nvSpPr>
        <p:spPr/>
        <p:txBody>
          <a:bodyPr/>
          <a:lstStyle/>
          <a:p>
            <a:r>
              <a:rPr lang="en-US" altLang="en-US" smtClean="0"/>
              <a:t>The MenuStrip control is a new control introduced in Visual Studio 2005 and .NET Framework 2.0. It allows you to add new menus, modify and reorder existing menus, and delete old menus.</a:t>
            </a:r>
          </a:p>
        </p:txBody>
      </p:sp>
      <p:pic>
        <p:nvPicPr>
          <p:cNvPr id="419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429000"/>
            <a:ext cx="22161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3429000"/>
            <a:ext cx="5267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990" name="Straight Arrow Connector 9"/>
          <p:cNvCxnSpPr>
            <a:cxnSpLocks noChangeShapeType="1"/>
          </p:cNvCxnSpPr>
          <p:nvPr/>
        </p:nvCxnSpPr>
        <p:spPr bwMode="auto">
          <a:xfrm>
            <a:off x="3429000" y="3810000"/>
            <a:ext cx="1905000" cy="1588"/>
          </a:xfrm>
          <a:prstGeom prst="straightConnector1">
            <a:avLst/>
          </a:prstGeom>
          <a:noFill/>
          <a:ln w="9525" algn="ctr">
            <a:solidFill>
              <a:srgbClr val="92D050"/>
            </a:solidFill>
            <a:round/>
            <a:headEnd/>
            <a:tailEnd type="arrow" w="med" len="med"/>
          </a:ln>
          <a:extLst>
            <a:ext uri="{909E8E84-426E-40DD-AFC4-6F175D3DCCD1}">
              <a14:hiddenFill xmlns:a14="http://schemas.microsoft.com/office/drawing/2010/main">
                <a:noFill/>
              </a14:hiddenFill>
            </a:ext>
          </a:extLst>
        </p:spPr>
      </p:cxnSp>
      <p:sp>
        <p:nvSpPr>
          <p:cNvPr id="11" name="Rounded Rectangle 10"/>
          <p:cNvSpPr/>
          <p:nvPr/>
        </p:nvSpPr>
        <p:spPr bwMode="auto">
          <a:xfrm>
            <a:off x="5334000" y="3657600"/>
            <a:ext cx="3124200" cy="228600"/>
          </a:xfrm>
          <a:prstGeom prst="roundRect">
            <a:avLst/>
          </a:prstGeom>
          <a:no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a:lstStyle/>
          <a:p>
            <a:pPr eaLnBrk="0" hangingPunct="0">
              <a:defRPr/>
            </a:pPr>
            <a:endParaRPr lang="en-US" dirty="0">
              <a:solidFill>
                <a:srgbClr val="FFFF00"/>
              </a:solidFill>
              <a:cs typeface="+mn-cs"/>
            </a:endParaRP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0626011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“ToolStripMenuItem” Control</a:t>
            </a:r>
          </a:p>
        </p:txBody>
      </p:sp>
      <p:sp>
        <p:nvSpPr>
          <p:cNvPr id="43011" name="Content Placeholder 2"/>
          <p:cNvSpPr>
            <a:spLocks noGrp="1"/>
          </p:cNvSpPr>
          <p:nvPr>
            <p:ph type="body" idx="1"/>
          </p:nvPr>
        </p:nvSpPr>
        <p:spPr/>
        <p:txBody>
          <a:bodyPr/>
          <a:lstStyle/>
          <a:p>
            <a:r>
              <a:rPr lang="en-US" altLang="en-US" smtClean="0"/>
              <a:t>The ToolStripMenuItem class provides various properties, which enable you to modify the appearance and functionality of a menu item.</a:t>
            </a:r>
          </a:p>
        </p:txBody>
      </p:sp>
      <p:pic>
        <p:nvPicPr>
          <p:cNvPr id="430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200400"/>
            <a:ext cx="40020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p:cNvSpPr/>
          <p:nvPr/>
        </p:nvSpPr>
        <p:spPr bwMode="auto">
          <a:xfrm>
            <a:off x="2743200" y="4038600"/>
            <a:ext cx="1066800" cy="533400"/>
          </a:xfrm>
          <a:prstGeom prst="wedgeRoundRectCallout">
            <a:avLst>
              <a:gd name="adj1" fmla="val 194056"/>
              <a:gd name="adj2" fmla="val -125831"/>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eaLnBrk="0" hangingPunct="0">
              <a:defRPr/>
            </a:pPr>
            <a:endParaRPr lang="en-US">
              <a:solidFill>
                <a:schemeClr val="tx1"/>
              </a:solidFill>
            </a:endParaRPr>
          </a:p>
        </p:txBody>
      </p:sp>
      <p:sp>
        <p:nvSpPr>
          <p:cNvPr id="9" name="Rounded Rectangular Callout 8"/>
          <p:cNvSpPr/>
          <p:nvPr/>
        </p:nvSpPr>
        <p:spPr bwMode="auto">
          <a:xfrm>
            <a:off x="2743200" y="4038600"/>
            <a:ext cx="1066800" cy="533400"/>
          </a:xfrm>
          <a:prstGeom prst="wedgeRoundRectCallout">
            <a:avLst>
              <a:gd name="adj1" fmla="val 278564"/>
              <a:gd name="adj2" fmla="val -79955"/>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eaLnBrk="0" hangingPunct="0">
              <a:defRPr/>
            </a:pPr>
            <a:endParaRPr lang="en-US">
              <a:solidFill>
                <a:schemeClr val="tx1"/>
              </a:solidFill>
            </a:endParaRPr>
          </a:p>
        </p:txBody>
      </p:sp>
      <p:sp>
        <p:nvSpPr>
          <p:cNvPr id="10" name="Rounded Rectangular Callout 9"/>
          <p:cNvSpPr/>
          <p:nvPr/>
        </p:nvSpPr>
        <p:spPr bwMode="auto">
          <a:xfrm>
            <a:off x="2438400" y="4038600"/>
            <a:ext cx="1371600" cy="533400"/>
          </a:xfrm>
          <a:prstGeom prst="wedgeRoundRectCallout">
            <a:avLst>
              <a:gd name="adj1" fmla="val 234700"/>
              <a:gd name="adj2" fmla="val 62500"/>
              <a:gd name="adj3" fmla="val 16667"/>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eaLnBrk="0" hangingPunct="0">
              <a:defRPr/>
            </a:pPr>
            <a:r>
              <a:rPr lang="en-US" sz="1200" dirty="0" err="1">
                <a:solidFill>
                  <a:schemeClr val="bg1"/>
                </a:solidFill>
              </a:rPr>
              <a:t>ToolStripMenuItem</a:t>
            </a:r>
            <a:endParaRPr lang="en-US" sz="1200" dirty="0">
              <a:solidFill>
                <a:schemeClr val="bg1"/>
              </a:solidFill>
            </a:endParaRP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7524356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Objectives 1</a:t>
            </a:r>
          </a:p>
        </p:txBody>
      </p:sp>
      <p:sp>
        <p:nvSpPr>
          <p:cNvPr id="16387" name="Content Placeholder 2"/>
          <p:cNvSpPr>
            <a:spLocks noGrp="1"/>
          </p:cNvSpPr>
          <p:nvPr>
            <p:ph type="body" idx="1"/>
          </p:nvPr>
        </p:nvSpPr>
        <p:spPr/>
        <p:txBody>
          <a:bodyPr/>
          <a:lstStyle/>
          <a:p>
            <a:r>
              <a:rPr lang="en-US" altLang="en-US" smtClean="0"/>
              <a:t>Types of Dialog Boxes</a:t>
            </a:r>
          </a:p>
          <a:p>
            <a:r>
              <a:rPr lang="en-US" altLang="en-US" smtClean="0"/>
              <a:t>System Defined Dialog Boxes</a:t>
            </a:r>
          </a:p>
          <a:p>
            <a:r>
              <a:rPr lang="en-US" altLang="en-US" smtClean="0"/>
              <a:t>User Defined Dialog Boxes</a:t>
            </a:r>
          </a:p>
          <a:p>
            <a:r>
              <a:rPr lang="en-US" altLang="en-US" smtClean="0"/>
              <a:t>Retrieving Information from a Dialog Box</a:t>
            </a: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352801"/>
            <a:ext cx="3409950"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135103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t>“ContextMenuStrip” Control</a:t>
            </a:r>
          </a:p>
        </p:txBody>
      </p:sp>
      <p:sp>
        <p:nvSpPr>
          <p:cNvPr id="44035" name="Content Placeholder 2"/>
          <p:cNvSpPr>
            <a:spLocks noGrp="1"/>
          </p:cNvSpPr>
          <p:nvPr>
            <p:ph type="body" idx="1"/>
          </p:nvPr>
        </p:nvSpPr>
        <p:spPr/>
        <p:txBody>
          <a:bodyPr/>
          <a:lstStyle/>
          <a:p>
            <a:r>
              <a:rPr lang="en-US" altLang="en-US" smtClean="0"/>
              <a:t>The ContextMenuStrip control is used to provide a short cut for accessing menu options displayed on the menu bar. It appears when you right – click on the Control which it associated</a:t>
            </a:r>
          </a:p>
        </p:txBody>
      </p:sp>
      <p:pic>
        <p:nvPicPr>
          <p:cNvPr id="13314" name="Picture 2"/>
          <p:cNvPicPr>
            <a:picLocks noChangeAspect="1" noChangeArrowheads="1"/>
          </p:cNvPicPr>
          <p:nvPr/>
        </p:nvPicPr>
        <p:blipFill>
          <a:blip r:embed="rId2" cstate="print"/>
          <a:srcRect/>
          <a:stretch>
            <a:fillRect/>
          </a:stretch>
        </p:blipFill>
        <p:spPr bwMode="auto">
          <a:xfrm>
            <a:off x="2895601" y="2819401"/>
            <a:ext cx="6334125" cy="345757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203966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800" decel="100000"/>
                                        <p:tgtEl>
                                          <p:spTgt spid="13314"/>
                                        </p:tgtEl>
                                      </p:cBhvr>
                                    </p:animEffect>
                                    <p:anim calcmode="lin" valueType="num">
                                      <p:cBhvr>
                                        <p:cTn id="8" dur="800" decel="100000" fill="hold"/>
                                        <p:tgtEl>
                                          <p:spTgt spid="13314"/>
                                        </p:tgtEl>
                                        <p:attrNameLst>
                                          <p:attrName>style.rotation</p:attrName>
                                        </p:attrNameLst>
                                      </p:cBhvr>
                                      <p:tavLst>
                                        <p:tav tm="0">
                                          <p:val>
                                            <p:fltVal val="-90"/>
                                          </p:val>
                                        </p:tav>
                                        <p:tav tm="100000">
                                          <p:val>
                                            <p:fltVal val="0"/>
                                          </p:val>
                                        </p:tav>
                                      </p:tavLst>
                                    </p:anim>
                                    <p:anim calcmode="lin" valueType="num">
                                      <p:cBhvr>
                                        <p:cTn id="9" dur="800" decel="100000" fill="hold"/>
                                        <p:tgtEl>
                                          <p:spTgt spid="13314"/>
                                        </p:tgtEl>
                                        <p:attrNameLst>
                                          <p:attrName>ppt_x</p:attrName>
                                        </p:attrNameLst>
                                      </p:cBhvr>
                                      <p:tavLst>
                                        <p:tav tm="0">
                                          <p:val>
                                            <p:strVal val="#ppt_x+0.4"/>
                                          </p:val>
                                        </p:tav>
                                        <p:tav tm="100000">
                                          <p:val>
                                            <p:strVal val="#ppt_x-0.05"/>
                                          </p:val>
                                        </p:tav>
                                      </p:tavLst>
                                    </p:anim>
                                    <p:anim calcmode="lin" valueType="num">
                                      <p:cBhvr>
                                        <p:cTn id="10" dur="800" decel="100000" fill="hold"/>
                                        <p:tgtEl>
                                          <p:spTgt spid="133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33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331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“Menu” class</a:t>
            </a:r>
          </a:p>
        </p:txBody>
      </p:sp>
      <p:sp>
        <p:nvSpPr>
          <p:cNvPr id="45059" name="Content Placeholder 2"/>
          <p:cNvSpPr>
            <a:spLocks noGrp="1"/>
          </p:cNvSpPr>
          <p:nvPr>
            <p:ph type="body" idx="1"/>
          </p:nvPr>
        </p:nvSpPr>
        <p:spPr/>
        <p:txBody>
          <a:bodyPr/>
          <a:lstStyle/>
          <a:p>
            <a:r>
              <a:rPr lang="en-US" altLang="en-US" smtClean="0"/>
              <a:t>The Menu class allows you to create menus. This class is the base class for MainMenu, MenuItem, and ContextMenu classes.</a:t>
            </a: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946524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“ToolStrip” Control</a:t>
            </a:r>
          </a:p>
        </p:txBody>
      </p:sp>
      <p:sp>
        <p:nvSpPr>
          <p:cNvPr id="46083" name="Content Placeholder 2"/>
          <p:cNvSpPr>
            <a:spLocks noGrp="1"/>
          </p:cNvSpPr>
          <p:nvPr>
            <p:ph type="body" idx="1"/>
          </p:nvPr>
        </p:nvSpPr>
        <p:spPr/>
        <p:txBody>
          <a:bodyPr/>
          <a:lstStyle/>
          <a:p>
            <a:r>
              <a:rPr lang="en-US" altLang="en-US" smtClean="0"/>
              <a:t>The ToolStrip control serves the purpose of the toolbar. It acts as a container to host menu items and other user-defined control</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3124200"/>
            <a:ext cx="5267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bwMode="auto">
          <a:xfrm>
            <a:off x="4876800" y="3581400"/>
            <a:ext cx="5105400" cy="381000"/>
          </a:xfrm>
          <a:prstGeom prst="roundRect">
            <a:avLst/>
          </a:prstGeom>
          <a:solidFill>
            <a:srgbClr val="FF0000"/>
          </a:solidFill>
          <a:ln w="9525" cap="flat" cmpd="sng" algn="ctr">
            <a:noFill/>
            <a:prstDash val="solid"/>
            <a:round/>
            <a:headEnd type="none" w="med" len="med"/>
            <a:tailEnd type="none" w="med" len="med"/>
          </a:ln>
          <a:effectLst>
            <a:softEdge rad="12700"/>
          </a:effectLst>
          <a:scene3d>
            <a:camera prst="orthographicFront">
              <a:rot lat="0" lon="0" rev="0"/>
            </a:camera>
            <a:lightRig rig="chilly" dir="t">
              <a:rot lat="0" lon="0" rev="18480000"/>
            </a:lightRig>
          </a:scene3d>
          <a:sp3d prstMaterial="clear">
            <a:bevelT h="63500"/>
          </a:sp3d>
        </p:spPr>
        <p:txBody>
          <a:bodyPr/>
          <a:lstStyle/>
          <a:p>
            <a:pPr eaLnBrk="0" hangingPunct="0">
              <a:defRPr/>
            </a:pPr>
            <a:endParaRPr lang="en-US">
              <a:cs typeface="+mn-cs"/>
            </a:endParaRPr>
          </a:p>
        </p:txBody>
      </p:sp>
      <p:pic>
        <p:nvPicPr>
          <p:cNvPr id="460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3505200"/>
            <a:ext cx="15716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087" name="Straight Arrow Connector 17"/>
          <p:cNvCxnSpPr>
            <a:cxnSpLocks noChangeShapeType="1"/>
          </p:cNvCxnSpPr>
          <p:nvPr/>
        </p:nvCxnSpPr>
        <p:spPr bwMode="auto">
          <a:xfrm>
            <a:off x="3238500" y="3771900"/>
            <a:ext cx="1600200" cy="1588"/>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75857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t>StatusStrip</a:t>
            </a:r>
          </a:p>
        </p:txBody>
      </p:sp>
      <p:sp>
        <p:nvSpPr>
          <p:cNvPr id="47107" name="Content Placeholder 2"/>
          <p:cNvSpPr>
            <a:spLocks noGrp="1"/>
          </p:cNvSpPr>
          <p:nvPr>
            <p:ph type="body" idx="1"/>
          </p:nvPr>
        </p:nvSpPr>
        <p:spPr/>
        <p:txBody>
          <a:bodyPr/>
          <a:lstStyle/>
          <a:p>
            <a:r>
              <a:rPr lang="en-US" altLang="en-US" smtClean="0"/>
              <a:t>The StatusStrip control used to display useful information about the task being carried out or various controls in use. It is displayed at the bottom of the form. It can be used to display a progress bar too.</a:t>
            </a: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018890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mtClean="0"/>
              <a:t>Summary and Workshop</a:t>
            </a:r>
          </a:p>
        </p:txBody>
      </p:sp>
      <p:sp>
        <p:nvSpPr>
          <p:cNvPr id="48131" name="Rectangle 3"/>
          <p:cNvSpPr>
            <a:spLocks noGrp="1" noChangeArrowheads="1"/>
          </p:cNvSpPr>
          <p:nvPr>
            <p:ph type="body" idx="1"/>
          </p:nvPr>
        </p:nvSpPr>
        <p:spPr/>
        <p:txBody>
          <a:bodyPr/>
          <a:lstStyle/>
          <a:p>
            <a:pPr eaLnBrk="1" hangingPunct="1"/>
            <a:r>
              <a:rPr lang="en-US" altLang="en-US" b="1" smtClean="0"/>
              <a:t>Dialog box</a:t>
            </a:r>
          </a:p>
          <a:p>
            <a:pPr lvl="1"/>
            <a:r>
              <a:rPr lang="en-US" altLang="en-US" smtClean="0"/>
              <a:t>Types of Dialog Boxes</a:t>
            </a:r>
          </a:p>
          <a:p>
            <a:pPr lvl="1"/>
            <a:r>
              <a:rPr lang="en-US" altLang="en-US" smtClean="0"/>
              <a:t>System Defined Dialog Boxes</a:t>
            </a:r>
          </a:p>
          <a:p>
            <a:pPr lvl="1"/>
            <a:r>
              <a:rPr lang="en-US" altLang="en-US" smtClean="0"/>
              <a:t>User Defined Dialog Boxes</a:t>
            </a:r>
          </a:p>
          <a:p>
            <a:pPr lvl="1"/>
            <a:r>
              <a:rPr lang="en-US" altLang="en-US" smtClean="0"/>
              <a:t>Retrieving Information from a Dialog Box</a:t>
            </a:r>
            <a:endParaRPr lang="en-US" altLang="en-US" b="1" smtClean="0"/>
          </a:p>
          <a:p>
            <a:pPr eaLnBrk="1" hangingPunct="1"/>
            <a:r>
              <a:rPr lang="en-US" altLang="en-US" b="1" smtClean="0"/>
              <a:t>MDI Application and Menus</a:t>
            </a:r>
          </a:p>
          <a:p>
            <a:pPr lvl="1"/>
            <a:r>
              <a:rPr lang="en-US" altLang="en-US" smtClean="0"/>
              <a:t>Multiple Document Interface Applications</a:t>
            </a:r>
          </a:p>
          <a:p>
            <a:pPr lvl="1"/>
            <a:r>
              <a:rPr lang="en-US" altLang="en-US" smtClean="0"/>
              <a:t>Menus</a:t>
            </a:r>
          </a:p>
          <a:p>
            <a:pPr lvl="1"/>
            <a:r>
              <a:rPr lang="en-US" altLang="en-US" smtClean="0"/>
              <a:t>ToolStrip Control</a:t>
            </a:r>
          </a:p>
          <a:p>
            <a:pPr lvl="1"/>
            <a:r>
              <a:rPr lang="en-US" altLang="en-US" smtClean="0"/>
              <a:t>StatusStrip Control</a:t>
            </a:r>
          </a:p>
          <a:p>
            <a:pPr lvl="1" eaLnBrk="1" hangingPunct="1"/>
            <a:endParaRPr lang="en-US" altLang="en-US" b="1" smtClean="0"/>
          </a:p>
          <a:p>
            <a:pPr eaLnBrk="1" hangingPunct="1">
              <a:buFont typeface="Wingdings" panose="05000000000000000000" pitchFamily="2" charset="2"/>
              <a:buNone/>
            </a:pPr>
            <a:endParaRPr lang="en-US" altLang="en-US" smtClean="0"/>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99576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Introduction to Dialog Boxes</a:t>
            </a:r>
          </a:p>
        </p:txBody>
      </p:sp>
      <p:sp>
        <p:nvSpPr>
          <p:cNvPr id="17411" name="Content Placeholder 2"/>
          <p:cNvSpPr>
            <a:spLocks noGrp="1"/>
          </p:cNvSpPr>
          <p:nvPr>
            <p:ph type="body" idx="1"/>
          </p:nvPr>
        </p:nvSpPr>
        <p:spPr/>
        <p:txBody>
          <a:bodyPr/>
          <a:lstStyle/>
          <a:p>
            <a:r>
              <a:rPr lang="en-US" altLang="en-US" sz="2400"/>
              <a:t>A dialog box is a window that allows you to collect and display related information using various controls. It allows you to group common functionalities within a single window and explore them.</a:t>
            </a:r>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362201"/>
            <a:ext cx="4800600" cy="378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750965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Features</a:t>
            </a:r>
          </a:p>
        </p:txBody>
      </p:sp>
      <p:sp>
        <p:nvSpPr>
          <p:cNvPr id="18435" name="Content Placeholder 2"/>
          <p:cNvSpPr>
            <a:spLocks noGrp="1"/>
          </p:cNvSpPr>
          <p:nvPr>
            <p:ph type="body" idx="1"/>
          </p:nvPr>
        </p:nvSpPr>
        <p:spPr/>
        <p:txBody>
          <a:bodyPr/>
          <a:lstStyle/>
          <a:p>
            <a:r>
              <a:rPr lang="en-US" altLang="en-US" smtClean="0"/>
              <a:t>Non-resizable</a:t>
            </a:r>
          </a:p>
          <a:p>
            <a:r>
              <a:rPr lang="en-US" altLang="en-US" smtClean="0"/>
              <a:t>Usually Modal</a:t>
            </a:r>
          </a:p>
          <a:p>
            <a:r>
              <a:rPr lang="en-US" altLang="en-US" smtClean="0"/>
              <a:t>Contains OK and Cancel button</a:t>
            </a:r>
          </a:p>
          <a:p>
            <a:endParaRPr lang="en-US" altLang="en-US" smtClean="0"/>
          </a:p>
        </p:txBody>
      </p:sp>
      <p:sp>
        <p:nvSpPr>
          <p:cNvPr id="6" name="Rectangle 5"/>
          <p:cNvSpPr/>
          <p:nvPr/>
        </p:nvSpPr>
        <p:spPr bwMode="auto">
          <a:xfrm>
            <a:off x="4800600" y="3429000"/>
            <a:ext cx="2514600" cy="457200"/>
          </a:xfrm>
          <a:prstGeom prst="rect">
            <a:avLst/>
          </a:prstGeom>
          <a:solidFill>
            <a:srgbClr val="0070C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r>
              <a:rPr lang="en-US" dirty="0">
                <a:solidFill>
                  <a:schemeClr val="bg1"/>
                </a:solidFill>
              </a:rPr>
              <a:t>Types of Dialog Box</a:t>
            </a:r>
          </a:p>
        </p:txBody>
      </p:sp>
      <p:sp>
        <p:nvSpPr>
          <p:cNvPr id="7" name="Rectangle 6"/>
          <p:cNvSpPr/>
          <p:nvPr/>
        </p:nvSpPr>
        <p:spPr bwMode="auto">
          <a:xfrm>
            <a:off x="3048000" y="4495800"/>
            <a:ext cx="2514600" cy="9144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endParaRPr lang="en-US" dirty="0">
              <a:solidFill>
                <a:schemeClr val="bg1"/>
              </a:solidFill>
            </a:endParaRPr>
          </a:p>
          <a:p>
            <a:pPr algn="ctr" eaLnBrk="0" hangingPunct="0">
              <a:defRPr/>
            </a:pPr>
            <a:r>
              <a:rPr lang="en-US" dirty="0">
                <a:solidFill>
                  <a:schemeClr val="bg1"/>
                </a:solidFill>
              </a:rPr>
              <a:t>Modal dialog box</a:t>
            </a:r>
          </a:p>
        </p:txBody>
      </p:sp>
      <p:sp>
        <p:nvSpPr>
          <p:cNvPr id="8" name="Rectangle 7"/>
          <p:cNvSpPr/>
          <p:nvPr/>
        </p:nvSpPr>
        <p:spPr bwMode="auto">
          <a:xfrm>
            <a:off x="6477000" y="4495800"/>
            <a:ext cx="2514600" cy="9144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endParaRPr lang="en-US" dirty="0">
              <a:solidFill>
                <a:schemeClr val="bg1"/>
              </a:solidFill>
            </a:endParaRPr>
          </a:p>
          <a:p>
            <a:pPr algn="ctr" eaLnBrk="0" hangingPunct="0">
              <a:defRPr/>
            </a:pPr>
            <a:r>
              <a:rPr lang="en-US" dirty="0">
                <a:solidFill>
                  <a:schemeClr val="bg1"/>
                </a:solidFill>
              </a:rPr>
              <a:t>Modeless dialog box</a:t>
            </a:r>
          </a:p>
        </p:txBody>
      </p:sp>
      <p:cxnSp>
        <p:nvCxnSpPr>
          <p:cNvPr id="18445" name="Straight Arrow Connector 9"/>
          <p:cNvCxnSpPr>
            <a:cxnSpLocks noChangeShapeType="1"/>
          </p:cNvCxnSpPr>
          <p:nvPr/>
        </p:nvCxnSpPr>
        <p:spPr bwMode="auto">
          <a:xfrm>
            <a:off x="6705600" y="3886200"/>
            <a:ext cx="10287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446" name="Straight Arrow Connector 11"/>
          <p:cNvCxnSpPr>
            <a:cxnSpLocks noChangeShapeType="1"/>
          </p:cNvCxnSpPr>
          <p:nvPr/>
        </p:nvCxnSpPr>
        <p:spPr bwMode="auto">
          <a:xfrm rot="10800000" flipV="1">
            <a:off x="4305300" y="3886200"/>
            <a:ext cx="11811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297853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Classification of Dialog Boxes</a:t>
            </a:r>
          </a:p>
        </p:txBody>
      </p:sp>
      <p:sp>
        <p:nvSpPr>
          <p:cNvPr id="2" name="Text Placeholder 1"/>
          <p:cNvSpPr>
            <a:spLocks noGrp="1"/>
          </p:cNvSpPr>
          <p:nvPr>
            <p:ph type="body" idx="1"/>
          </p:nvPr>
        </p:nvSpPr>
        <p:spPr/>
        <p:txBody>
          <a:bodyPr/>
          <a:lstStyle/>
          <a:p>
            <a:endParaRPr lang="en-US"/>
          </a:p>
        </p:txBody>
      </p:sp>
      <p:sp>
        <p:nvSpPr>
          <p:cNvPr id="6" name="Rectangle 5"/>
          <p:cNvSpPr/>
          <p:nvPr/>
        </p:nvSpPr>
        <p:spPr bwMode="auto">
          <a:xfrm>
            <a:off x="4724400" y="2514600"/>
            <a:ext cx="2514600" cy="457200"/>
          </a:xfrm>
          <a:prstGeom prst="rect">
            <a:avLst/>
          </a:prstGeom>
          <a:solidFill>
            <a:srgbClr val="0070C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r>
              <a:rPr lang="en-US" dirty="0">
                <a:solidFill>
                  <a:schemeClr val="bg1"/>
                </a:solidFill>
              </a:rPr>
              <a:t>Dialog Box</a:t>
            </a:r>
          </a:p>
        </p:txBody>
      </p:sp>
      <p:sp>
        <p:nvSpPr>
          <p:cNvPr id="7" name="Rectangle 6"/>
          <p:cNvSpPr/>
          <p:nvPr/>
        </p:nvSpPr>
        <p:spPr bwMode="auto">
          <a:xfrm>
            <a:off x="2971800" y="3581400"/>
            <a:ext cx="2514600" cy="9144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endParaRPr lang="en-US" dirty="0">
              <a:solidFill>
                <a:schemeClr val="bg1"/>
              </a:solidFill>
            </a:endParaRPr>
          </a:p>
          <a:p>
            <a:pPr algn="ctr" eaLnBrk="0" hangingPunct="0">
              <a:defRPr/>
            </a:pPr>
            <a:r>
              <a:rPr lang="en-US" dirty="0">
                <a:solidFill>
                  <a:schemeClr val="bg1"/>
                </a:solidFill>
              </a:rPr>
              <a:t>Common dialog box</a:t>
            </a:r>
          </a:p>
        </p:txBody>
      </p:sp>
      <p:sp>
        <p:nvSpPr>
          <p:cNvPr id="8" name="Rectangle 7"/>
          <p:cNvSpPr/>
          <p:nvPr/>
        </p:nvSpPr>
        <p:spPr bwMode="auto">
          <a:xfrm>
            <a:off x="6400800" y="3581400"/>
            <a:ext cx="2514600" cy="9144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endParaRPr lang="en-US" dirty="0">
              <a:solidFill>
                <a:schemeClr val="bg1"/>
              </a:solidFill>
            </a:endParaRPr>
          </a:p>
          <a:p>
            <a:pPr algn="ctr" eaLnBrk="0" hangingPunct="0">
              <a:defRPr/>
            </a:pPr>
            <a:r>
              <a:rPr lang="en-US" dirty="0">
                <a:solidFill>
                  <a:schemeClr val="bg1"/>
                </a:solidFill>
              </a:rPr>
              <a:t>Custom dialog box</a:t>
            </a:r>
          </a:p>
        </p:txBody>
      </p:sp>
      <p:cxnSp>
        <p:nvCxnSpPr>
          <p:cNvPr id="19469" name="Straight Arrow Connector 8"/>
          <p:cNvCxnSpPr>
            <a:cxnSpLocks noChangeShapeType="1"/>
          </p:cNvCxnSpPr>
          <p:nvPr/>
        </p:nvCxnSpPr>
        <p:spPr bwMode="auto">
          <a:xfrm>
            <a:off x="6629400" y="2971800"/>
            <a:ext cx="10287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470" name="Straight Arrow Connector 9"/>
          <p:cNvCxnSpPr>
            <a:cxnSpLocks noChangeShapeType="1"/>
          </p:cNvCxnSpPr>
          <p:nvPr/>
        </p:nvCxnSpPr>
        <p:spPr bwMode="auto">
          <a:xfrm rot="10800000" flipV="1">
            <a:off x="4229100" y="2971800"/>
            <a:ext cx="1181100" cy="6096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 name="Footer Placeholder 2"/>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7045714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“CommonDialog” Class</a:t>
            </a:r>
          </a:p>
        </p:txBody>
      </p:sp>
      <p:sp>
        <p:nvSpPr>
          <p:cNvPr id="20483" name="Content Placeholder 2"/>
          <p:cNvSpPr>
            <a:spLocks noGrp="1"/>
          </p:cNvSpPr>
          <p:nvPr>
            <p:ph type="body" idx="1"/>
          </p:nvPr>
        </p:nvSpPr>
        <p:spPr/>
        <p:txBody>
          <a:bodyPr/>
          <a:lstStyle/>
          <a:p>
            <a:r>
              <a:rPr lang="en-US" altLang="en-US" smtClean="0"/>
              <a:t>The CommonDialog class is the base class for all common dialog boxes.</a:t>
            </a: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1" y="2514600"/>
            <a:ext cx="58721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2425964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“ColorDialog” Component</a:t>
            </a:r>
          </a:p>
        </p:txBody>
      </p:sp>
      <p:sp>
        <p:nvSpPr>
          <p:cNvPr id="21507" name="Content Placeholder 2"/>
          <p:cNvSpPr>
            <a:spLocks noGrp="1"/>
          </p:cNvSpPr>
          <p:nvPr>
            <p:ph type="body" idx="1"/>
          </p:nvPr>
        </p:nvSpPr>
        <p:spPr/>
        <p:txBody>
          <a:bodyPr/>
          <a:lstStyle/>
          <a:p>
            <a:r>
              <a:rPr lang="en-US" altLang="en-US"/>
              <a:t>The ColorDialog class allows you to create the ColorDialog component. The ColorDialog component allows you to select system-defined colors from the color palette.</a:t>
            </a: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214" y="2919414"/>
            <a:ext cx="425767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1803076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“FontDialog” Component</a:t>
            </a:r>
          </a:p>
        </p:txBody>
      </p:sp>
      <p:sp>
        <p:nvSpPr>
          <p:cNvPr id="22531" name="Content Placeholder 2"/>
          <p:cNvSpPr>
            <a:spLocks noGrp="1"/>
          </p:cNvSpPr>
          <p:nvPr>
            <p:ph type="body" idx="1"/>
          </p:nvPr>
        </p:nvSpPr>
        <p:spPr/>
        <p:txBody>
          <a:bodyPr/>
          <a:lstStyle/>
          <a:p>
            <a:r>
              <a:rPr lang="en-US" altLang="en-US" sz="2400"/>
              <a:t>The FontDialog class allows you to create the FontDialog component. The FontDialog component allows you to select different fonts that are installed in the system.</a:t>
            </a:r>
          </a:p>
        </p:txBody>
      </p:sp>
      <p:pic>
        <p:nvPicPr>
          <p:cNvPr id="225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241551"/>
            <a:ext cx="48006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fr-FR" smtClean="0"/>
              <a:t>Dialog Boxes - MDI Application and Menus / Session 03</a:t>
            </a:r>
            <a:endParaRPr lang="en-US" dirty="0"/>
          </a:p>
        </p:txBody>
      </p:sp>
    </p:spTree>
    <p:extLst>
      <p:ext uri="{BB962C8B-B14F-4D97-AF65-F5344CB8AC3E}">
        <p14:creationId xmlns:p14="http://schemas.microsoft.com/office/powerpoint/2010/main" val="3306358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TotalTime>
  <Words>1221</Words>
  <Application>Microsoft Office PowerPoint</Application>
  <PresentationFormat>Widescreen</PresentationFormat>
  <Paragraphs>152</Paragraphs>
  <Slides>35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Wingdings</vt:lpstr>
      <vt:lpstr>Arial</vt:lpstr>
      <vt:lpstr>Calibri</vt:lpstr>
      <vt:lpstr>Office Theme</vt:lpstr>
      <vt:lpstr>PowerPoint Presentation</vt:lpstr>
      <vt:lpstr>Review</vt:lpstr>
      <vt:lpstr>Objectives 1</vt:lpstr>
      <vt:lpstr>Introduction to Dialog Boxes</vt:lpstr>
      <vt:lpstr>Features</vt:lpstr>
      <vt:lpstr>Classification of Dialog Boxes</vt:lpstr>
      <vt:lpstr>“CommonDialog” Class</vt:lpstr>
      <vt:lpstr>“ColorDialog” Component</vt:lpstr>
      <vt:lpstr>“FontDialog” Component</vt:lpstr>
      <vt:lpstr>“OpenFileDialog” Component</vt:lpstr>
      <vt:lpstr>“SaveFileDialog” Component</vt:lpstr>
      <vt:lpstr>“PageSetupDialog” Component</vt:lpstr>
      <vt:lpstr>“PrintDialog” Component</vt:lpstr>
      <vt:lpstr>“PrintPreviewDialog” Control</vt:lpstr>
      <vt:lpstr>User-Defined Dialog Boxes</vt:lpstr>
      <vt:lpstr>“MessageBox” class</vt:lpstr>
      <vt:lpstr>The Message of a Message Box and Caption</vt:lpstr>
      <vt:lpstr>The Buttons of a Message Box</vt:lpstr>
      <vt:lpstr>The Icon of a Message Box</vt:lpstr>
      <vt:lpstr>The Default Button of a Message Box</vt:lpstr>
      <vt:lpstr>Objectives 2</vt:lpstr>
      <vt:lpstr>Multiple Document Interface</vt:lpstr>
      <vt:lpstr>Advantages and Disadvantages</vt:lpstr>
      <vt:lpstr>MDI Parent forms</vt:lpstr>
      <vt:lpstr>MDI Child Forms</vt:lpstr>
      <vt:lpstr>Properties, Methods, and Events</vt:lpstr>
      <vt:lpstr>Menu System</vt:lpstr>
      <vt:lpstr>“MenuStrip” Control</vt:lpstr>
      <vt:lpstr>“ToolStripMenuItem” Control</vt:lpstr>
      <vt:lpstr>“ContextMenuStrip” Control</vt:lpstr>
      <vt:lpstr>“Menu” class</vt:lpstr>
      <vt:lpstr>“ToolStrip” Control</vt:lpstr>
      <vt:lpstr>StatusStrip</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251</cp:revision>
  <dcterms:modified xsi:type="dcterms:W3CDTF">2018-01-05T04:43:32Z</dcterms:modified>
</cp:coreProperties>
</file>